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190" y="90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2130" y="-108"/>
      </p:cViewPr>
      <p:guideLst>
        <p:guide orient="horz" pos="361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/>
            </a:lvl1pPr>
          </a:lstStyle>
          <a:p>
            <a:pPr>
              <a:defRPr/>
            </a:pPr>
            <a:fld id="{4F21D842-B946-49BD-BC93-0AFAD6663F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58011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15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5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21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59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2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6157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49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56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50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77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4508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7069138" y="7937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smtClean="0"/>
              <a:t>INFORME DE MÓDULO</a:t>
            </a:r>
          </a:p>
          <a:p>
            <a:pPr algn="ctr">
              <a:defRPr/>
            </a:pPr>
            <a:r>
              <a:rPr lang="es-ES_tradnl" sz="1200" b="1" smtClean="0"/>
              <a:t>SIS-SS-A3</a:t>
            </a:r>
            <a:endParaRPr lang="es-ES_tradnl" sz="1200" smtClean="0"/>
          </a:p>
        </p:txBody>
      </p:sp>
      <p:sp>
        <p:nvSpPr>
          <p:cNvPr id="1029" name="Text Box 26"/>
          <p:cNvSpPr txBox="1">
            <a:spLocks noChangeArrowheads="1"/>
          </p:cNvSpPr>
          <p:nvPr userDrawn="1"/>
        </p:nvSpPr>
        <p:spPr bwMode="auto">
          <a:xfrm>
            <a:off x="942975" y="76200"/>
            <a:ext cx="622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Actividades varias</a:t>
            </a:r>
            <a:endParaRPr lang="es-ES" sz="1000" b="1" smtClean="0"/>
          </a:p>
        </p:txBody>
      </p:sp>
      <p:pic>
        <p:nvPicPr>
          <p:cNvPr id="1030" name="Picture 4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33338"/>
            <a:ext cx="1019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12"/>
          <p:cNvSpPr txBox="1">
            <a:spLocks noChangeArrowheads="1"/>
          </p:cNvSpPr>
          <p:nvPr/>
        </p:nvSpPr>
        <p:spPr bwMode="auto">
          <a:xfrm>
            <a:off x="7816850" y="1768475"/>
            <a:ext cx="523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PROBA-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BLE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DIABE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TES</a:t>
            </a:r>
          </a:p>
        </p:txBody>
      </p:sp>
      <p:sp>
        <p:nvSpPr>
          <p:cNvPr id="3075" name="Text Box 513"/>
          <p:cNvSpPr txBox="1">
            <a:spLocks noChangeArrowheads="1"/>
          </p:cNvSpPr>
          <p:nvPr/>
        </p:nvSpPr>
        <p:spPr bwMode="auto">
          <a:xfrm>
            <a:off x="8221663" y="1754188"/>
            <a:ext cx="5730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PARA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CITOLO-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GÍA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VAGINAL</a:t>
            </a:r>
          </a:p>
        </p:txBody>
      </p:sp>
      <p:sp>
        <p:nvSpPr>
          <p:cNvPr id="3076" name="Text Box 498"/>
          <p:cNvSpPr txBox="1">
            <a:spLocks noChangeArrowheads="1"/>
          </p:cNvSpPr>
          <p:nvPr/>
        </p:nvSpPr>
        <p:spPr bwMode="auto">
          <a:xfrm>
            <a:off x="5638800" y="1860550"/>
            <a:ext cx="1022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HIPERTENSA CON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TOMA DE PRESIÓN</a:t>
            </a:r>
          </a:p>
        </p:txBody>
      </p:sp>
      <p:sp>
        <p:nvSpPr>
          <p:cNvPr id="3077" name="Text Box 494"/>
          <p:cNvSpPr txBox="1">
            <a:spLocks noChangeArrowheads="1"/>
          </p:cNvSpPr>
          <p:nvPr/>
        </p:nvSpPr>
        <p:spPr bwMode="auto">
          <a:xfrm>
            <a:off x="5272088" y="1735138"/>
            <a:ext cx="17256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 ENFERMA SUPERVISADA</a:t>
            </a:r>
            <a:endParaRPr lang="es-ES_tradnl" altLang="es-MX"/>
          </a:p>
        </p:txBody>
      </p:sp>
      <p:sp>
        <p:nvSpPr>
          <p:cNvPr id="3078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Rectangle 74"/>
          <p:cNvSpPr>
            <a:spLocks noChangeArrowheads="1"/>
          </p:cNvSpPr>
          <p:nvPr/>
        </p:nvSpPr>
        <p:spPr bwMode="auto">
          <a:xfrm>
            <a:off x="-28575" y="6681788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0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325"/>
          <p:cNvSpPr>
            <a:spLocks noChangeShapeType="1"/>
          </p:cNvSpPr>
          <p:nvPr/>
        </p:nvSpPr>
        <p:spPr bwMode="auto">
          <a:xfrm>
            <a:off x="0" y="61690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Text Box 327"/>
          <p:cNvSpPr txBox="1">
            <a:spLocks noChangeArrowheads="1"/>
          </p:cNvSpPr>
          <p:nvPr/>
        </p:nvSpPr>
        <p:spPr bwMode="auto">
          <a:xfrm>
            <a:off x="66675" y="949325"/>
            <a:ext cx="90487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MÓDULO: __________________________________________	INFORMACIÓN CORRESPONDIENTE A: MES:__________________  AÑO: _______________   	  						</a:t>
            </a:r>
          </a:p>
          <a:p>
            <a:r>
              <a:rPr lang="es-ES_tradnl" altLang="es-MX" sz="900" b="1"/>
              <a:t>						SUPERVISORA DE AUXILIAR DE SALUD: __________________________________________</a:t>
            </a:r>
          </a:p>
        </p:txBody>
      </p:sp>
      <p:sp>
        <p:nvSpPr>
          <p:cNvPr id="3084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098" name="Text Box 465"/>
          <p:cNvSpPr txBox="1">
            <a:spLocks noChangeArrowheads="1"/>
          </p:cNvSpPr>
          <p:nvPr/>
        </p:nvSpPr>
        <p:spPr bwMode="auto">
          <a:xfrm>
            <a:off x="0" y="6208713"/>
            <a:ext cx="1412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3099" name="Line 210"/>
          <p:cNvSpPr>
            <a:spLocks noChangeShapeType="1"/>
          </p:cNvSpPr>
          <p:nvPr/>
        </p:nvSpPr>
        <p:spPr bwMode="auto">
          <a:xfrm>
            <a:off x="0" y="16351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Rectangle 213"/>
          <p:cNvSpPr>
            <a:spLocks noChangeArrowheads="1"/>
          </p:cNvSpPr>
          <p:nvPr/>
        </p:nvSpPr>
        <p:spPr bwMode="auto">
          <a:xfrm>
            <a:off x="73025" y="1746250"/>
            <a:ext cx="1022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COMUNIDAD</a:t>
            </a:r>
            <a:endParaRPr lang="es-ES" altLang="es-MX" sz="900" b="1"/>
          </a:p>
        </p:txBody>
      </p:sp>
      <p:sp>
        <p:nvSpPr>
          <p:cNvPr id="3101" name="Line 339"/>
          <p:cNvSpPr>
            <a:spLocks noChangeShapeType="1"/>
          </p:cNvSpPr>
          <p:nvPr/>
        </p:nvSpPr>
        <p:spPr bwMode="auto">
          <a:xfrm>
            <a:off x="0" y="2206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Text Box 466"/>
          <p:cNvSpPr txBox="1">
            <a:spLocks noChangeArrowheads="1"/>
          </p:cNvSpPr>
          <p:nvPr/>
        </p:nvSpPr>
        <p:spPr bwMode="auto">
          <a:xfrm>
            <a:off x="2771775" y="1909763"/>
            <a:ext cx="3794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20 Y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MÁS</a:t>
            </a:r>
          </a:p>
        </p:txBody>
      </p:sp>
      <p:sp>
        <p:nvSpPr>
          <p:cNvPr id="3103" name="Text Box 467"/>
          <p:cNvSpPr txBox="1">
            <a:spLocks noChangeArrowheads="1"/>
          </p:cNvSpPr>
          <p:nvPr/>
        </p:nvSpPr>
        <p:spPr bwMode="auto">
          <a:xfrm>
            <a:off x="1917700" y="1947863"/>
            <a:ext cx="3921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5 A 9</a:t>
            </a:r>
          </a:p>
        </p:txBody>
      </p:sp>
      <p:sp>
        <p:nvSpPr>
          <p:cNvPr id="3104" name="Text Box 468"/>
          <p:cNvSpPr txBox="1">
            <a:spLocks noChangeArrowheads="1"/>
          </p:cNvSpPr>
          <p:nvPr/>
        </p:nvSpPr>
        <p:spPr bwMode="auto">
          <a:xfrm>
            <a:off x="1482725" y="1671638"/>
            <a:ext cx="16843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EDAD (AÑOS)</a:t>
            </a:r>
          </a:p>
        </p:txBody>
      </p:sp>
      <p:sp>
        <p:nvSpPr>
          <p:cNvPr id="3105" name="Text Box 469"/>
          <p:cNvSpPr txBox="1">
            <a:spLocks noChangeArrowheads="1"/>
          </p:cNvSpPr>
          <p:nvPr/>
        </p:nvSpPr>
        <p:spPr bwMode="auto">
          <a:xfrm>
            <a:off x="1436688" y="1900238"/>
            <a:ext cx="514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5</a:t>
            </a:r>
            <a:endParaRPr lang="es-ES_tradnl" altLang="es-MX"/>
          </a:p>
        </p:txBody>
      </p:sp>
      <p:sp>
        <p:nvSpPr>
          <p:cNvPr id="3106" name="Text Box 470"/>
          <p:cNvSpPr txBox="1">
            <a:spLocks noChangeArrowheads="1"/>
          </p:cNvSpPr>
          <p:nvPr/>
        </p:nvSpPr>
        <p:spPr bwMode="auto">
          <a:xfrm>
            <a:off x="2279650" y="1952625"/>
            <a:ext cx="4905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10 A 19</a:t>
            </a:r>
          </a:p>
        </p:txBody>
      </p:sp>
      <p:sp>
        <p:nvSpPr>
          <p:cNvPr id="3107" name="Line 471"/>
          <p:cNvSpPr>
            <a:spLocks noChangeShapeType="1"/>
          </p:cNvSpPr>
          <p:nvPr/>
        </p:nvSpPr>
        <p:spPr bwMode="auto">
          <a:xfrm>
            <a:off x="4476750" y="1892300"/>
            <a:ext cx="2525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Text Box 472"/>
          <p:cNvSpPr txBox="1">
            <a:spLocks noChangeArrowheads="1"/>
          </p:cNvSpPr>
          <p:nvPr/>
        </p:nvSpPr>
        <p:spPr bwMode="auto">
          <a:xfrm>
            <a:off x="3614738" y="1606550"/>
            <a:ext cx="33734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MOTIVO DE LA ATENCIÓN</a:t>
            </a:r>
            <a:endParaRPr lang="es-ES_tradnl" altLang="es-MX" sz="700"/>
          </a:p>
        </p:txBody>
      </p:sp>
      <p:sp>
        <p:nvSpPr>
          <p:cNvPr id="3109" name="Line 474"/>
          <p:cNvSpPr>
            <a:spLocks noChangeShapeType="1"/>
          </p:cNvSpPr>
          <p:nvPr/>
        </p:nvSpPr>
        <p:spPr bwMode="auto">
          <a:xfrm>
            <a:off x="1901825" y="19050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75"/>
          <p:cNvSpPr>
            <a:spLocks noChangeShapeType="1"/>
          </p:cNvSpPr>
          <p:nvPr/>
        </p:nvSpPr>
        <p:spPr bwMode="auto">
          <a:xfrm>
            <a:off x="2314575" y="1903413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76"/>
          <p:cNvSpPr>
            <a:spLocks noChangeShapeType="1"/>
          </p:cNvSpPr>
          <p:nvPr/>
        </p:nvSpPr>
        <p:spPr bwMode="auto">
          <a:xfrm>
            <a:off x="2728913" y="1898650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477"/>
          <p:cNvSpPr>
            <a:spLocks noChangeShapeType="1"/>
          </p:cNvSpPr>
          <p:nvPr/>
        </p:nvSpPr>
        <p:spPr bwMode="auto">
          <a:xfrm>
            <a:off x="3997325" y="176371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478"/>
          <p:cNvSpPr>
            <a:spLocks noChangeShapeType="1"/>
          </p:cNvSpPr>
          <p:nvPr/>
        </p:nvSpPr>
        <p:spPr bwMode="auto">
          <a:xfrm>
            <a:off x="4883150" y="1900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479"/>
          <p:cNvSpPr>
            <a:spLocks noChangeShapeType="1"/>
          </p:cNvSpPr>
          <p:nvPr/>
        </p:nvSpPr>
        <p:spPr bwMode="auto">
          <a:xfrm>
            <a:off x="5316538" y="1779588"/>
            <a:ext cx="0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80"/>
          <p:cNvSpPr>
            <a:spLocks noChangeShapeType="1"/>
          </p:cNvSpPr>
          <p:nvPr/>
        </p:nvSpPr>
        <p:spPr bwMode="auto">
          <a:xfrm>
            <a:off x="5724525" y="1908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Text Box 482"/>
          <p:cNvSpPr txBox="1">
            <a:spLocks noChangeArrowheads="1"/>
          </p:cNvSpPr>
          <p:nvPr/>
        </p:nvSpPr>
        <p:spPr bwMode="auto">
          <a:xfrm>
            <a:off x="5243513" y="1916113"/>
            <a:ext cx="54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TUBER-</a:t>
            </a:r>
          </a:p>
          <a:p>
            <a:pPr algn="ctr"/>
            <a:r>
              <a:rPr lang="es-ES_tradnl" altLang="es-MX" sz="700"/>
              <a:t>CULOSA</a:t>
            </a:r>
            <a:endParaRPr lang="es-ES_tradnl" altLang="es-MX"/>
          </a:p>
        </p:txBody>
      </p:sp>
      <p:sp>
        <p:nvSpPr>
          <p:cNvPr id="3117" name="Line 483"/>
          <p:cNvSpPr>
            <a:spLocks noChangeShapeType="1"/>
          </p:cNvSpPr>
          <p:nvPr/>
        </p:nvSpPr>
        <p:spPr bwMode="auto">
          <a:xfrm>
            <a:off x="3151188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484"/>
          <p:cNvSpPr>
            <a:spLocks noChangeShapeType="1"/>
          </p:cNvSpPr>
          <p:nvPr/>
        </p:nvSpPr>
        <p:spPr bwMode="auto">
          <a:xfrm>
            <a:off x="3581400" y="1635125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485"/>
          <p:cNvSpPr>
            <a:spLocks noChangeShapeType="1"/>
          </p:cNvSpPr>
          <p:nvPr/>
        </p:nvSpPr>
        <p:spPr bwMode="auto">
          <a:xfrm>
            <a:off x="1482725" y="1895475"/>
            <a:ext cx="166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Text Box 486"/>
          <p:cNvSpPr txBox="1">
            <a:spLocks noChangeArrowheads="1"/>
          </p:cNvSpPr>
          <p:nvPr/>
        </p:nvSpPr>
        <p:spPr bwMode="auto">
          <a:xfrm>
            <a:off x="3084513" y="1695450"/>
            <a:ext cx="58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VISITA</a:t>
            </a:r>
          </a:p>
          <a:p>
            <a:pPr algn="ctr"/>
            <a:r>
              <a:rPr lang="es-ES_tradnl" altLang="es-MX" sz="800"/>
              <a:t>DOMICI-</a:t>
            </a:r>
          </a:p>
          <a:p>
            <a:pPr algn="ctr"/>
            <a:r>
              <a:rPr lang="es-ES_tradnl" altLang="es-MX" sz="800"/>
              <a:t>LIARIA</a:t>
            </a:r>
            <a:endParaRPr lang="es-ES_tradnl" altLang="es-MX"/>
          </a:p>
        </p:txBody>
      </p:sp>
      <p:sp>
        <p:nvSpPr>
          <p:cNvPr id="3121" name="Line 488"/>
          <p:cNvSpPr>
            <a:spLocks noChangeShapeType="1"/>
          </p:cNvSpPr>
          <p:nvPr/>
        </p:nvSpPr>
        <p:spPr bwMode="auto">
          <a:xfrm>
            <a:off x="4471988" y="177482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Text Box 489"/>
          <p:cNvSpPr txBox="1">
            <a:spLocks noChangeArrowheads="1"/>
          </p:cNvSpPr>
          <p:nvPr/>
        </p:nvSpPr>
        <p:spPr bwMode="auto">
          <a:xfrm>
            <a:off x="3529013" y="1762125"/>
            <a:ext cx="5207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CURA-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CIÓN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HERIDA</a:t>
            </a:r>
          </a:p>
        </p:txBody>
      </p:sp>
      <p:sp>
        <p:nvSpPr>
          <p:cNvPr id="3123" name="Text Box 490"/>
          <p:cNvSpPr txBox="1">
            <a:spLocks noChangeArrowheads="1"/>
          </p:cNvSpPr>
          <p:nvPr/>
        </p:nvSpPr>
        <p:spPr bwMode="auto">
          <a:xfrm>
            <a:off x="3937000" y="1801813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</a:t>
            </a:r>
          </a:p>
          <a:p>
            <a:pPr algn="ctr"/>
            <a:r>
              <a:rPr lang="es-ES_tradnl" altLang="es-MX" sz="700"/>
              <a:t>ENFERMA</a:t>
            </a:r>
          </a:p>
          <a:p>
            <a:pPr algn="ctr"/>
            <a:r>
              <a:rPr lang="es-ES_tradnl" altLang="es-MX" sz="700"/>
              <a:t>TRATADA</a:t>
            </a:r>
            <a:endParaRPr lang="es-ES_tradnl" altLang="es-MX"/>
          </a:p>
        </p:txBody>
      </p:sp>
      <p:sp>
        <p:nvSpPr>
          <p:cNvPr id="3124" name="Text Box 491"/>
          <p:cNvSpPr txBox="1">
            <a:spLocks noChangeArrowheads="1"/>
          </p:cNvSpPr>
          <p:nvPr/>
        </p:nvSpPr>
        <p:spPr bwMode="auto">
          <a:xfrm>
            <a:off x="4429125" y="1735138"/>
            <a:ext cx="901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APLICACIÓN DE:</a:t>
            </a:r>
            <a:endParaRPr lang="es-ES_tradnl" altLang="es-MX"/>
          </a:p>
        </p:txBody>
      </p:sp>
      <p:sp>
        <p:nvSpPr>
          <p:cNvPr id="3125" name="Text Box 492"/>
          <p:cNvSpPr txBox="1">
            <a:spLocks noChangeArrowheads="1"/>
          </p:cNvSpPr>
          <p:nvPr/>
        </p:nvSpPr>
        <p:spPr bwMode="auto">
          <a:xfrm>
            <a:off x="4422775" y="1908175"/>
            <a:ext cx="484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INYEC-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3126" name="Text Box 493"/>
          <p:cNvSpPr txBox="1">
            <a:spLocks noChangeArrowheads="1"/>
          </p:cNvSpPr>
          <p:nvPr/>
        </p:nvSpPr>
        <p:spPr bwMode="auto">
          <a:xfrm>
            <a:off x="4868863" y="1946275"/>
            <a:ext cx="4984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SUERO</a:t>
            </a:r>
            <a:endParaRPr lang="es-ES_tradnl" altLang="es-MX"/>
          </a:p>
        </p:txBody>
      </p:sp>
      <p:sp>
        <p:nvSpPr>
          <p:cNvPr id="3127" name="Line 495"/>
          <p:cNvSpPr>
            <a:spLocks noChangeShapeType="1"/>
          </p:cNvSpPr>
          <p:nvPr/>
        </p:nvSpPr>
        <p:spPr bwMode="auto">
          <a:xfrm>
            <a:off x="6577013" y="1893888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496"/>
          <p:cNvSpPr>
            <a:spLocks noChangeShapeType="1"/>
          </p:cNvSpPr>
          <p:nvPr/>
        </p:nvSpPr>
        <p:spPr bwMode="auto">
          <a:xfrm>
            <a:off x="5729288" y="2089150"/>
            <a:ext cx="84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497"/>
          <p:cNvSpPr>
            <a:spLocks noChangeShapeType="1"/>
          </p:cNvSpPr>
          <p:nvPr/>
        </p:nvSpPr>
        <p:spPr bwMode="auto">
          <a:xfrm>
            <a:off x="6154738" y="2095500"/>
            <a:ext cx="0" cy="119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499"/>
          <p:cNvSpPr txBox="1">
            <a:spLocks noChangeArrowheads="1"/>
          </p:cNvSpPr>
          <p:nvPr/>
        </p:nvSpPr>
        <p:spPr bwMode="auto">
          <a:xfrm>
            <a:off x="6557963" y="1912938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DIABÉ-</a:t>
            </a:r>
          </a:p>
          <a:p>
            <a:pPr algn="ctr"/>
            <a:r>
              <a:rPr lang="es-ES_tradnl" altLang="es-MX" sz="700"/>
              <a:t>TICA</a:t>
            </a:r>
          </a:p>
        </p:txBody>
      </p:sp>
      <p:sp>
        <p:nvSpPr>
          <p:cNvPr id="3131" name="Text Box 500"/>
          <p:cNvSpPr txBox="1">
            <a:spLocks noChangeArrowheads="1"/>
          </p:cNvSpPr>
          <p:nvPr/>
        </p:nvSpPr>
        <p:spPr bwMode="auto">
          <a:xfrm>
            <a:off x="5807075" y="2054225"/>
            <a:ext cx="268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SI</a:t>
            </a:r>
            <a:endParaRPr lang="es-ES_tradnl" altLang="es-MX"/>
          </a:p>
        </p:txBody>
      </p:sp>
      <p:sp>
        <p:nvSpPr>
          <p:cNvPr id="3132" name="Text Box 501"/>
          <p:cNvSpPr txBox="1">
            <a:spLocks noChangeArrowheads="1"/>
          </p:cNvSpPr>
          <p:nvPr/>
        </p:nvSpPr>
        <p:spPr bwMode="auto">
          <a:xfrm>
            <a:off x="6213475" y="2051050"/>
            <a:ext cx="317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</a:t>
            </a:r>
            <a:endParaRPr lang="es-ES_tradnl" altLang="es-MX"/>
          </a:p>
        </p:txBody>
      </p:sp>
      <p:sp>
        <p:nvSpPr>
          <p:cNvPr id="3133" name="Line 502"/>
          <p:cNvSpPr>
            <a:spLocks noChangeShapeType="1"/>
          </p:cNvSpPr>
          <p:nvPr/>
        </p:nvSpPr>
        <p:spPr bwMode="auto">
          <a:xfrm>
            <a:off x="6997700" y="1636713"/>
            <a:ext cx="0" cy="579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504"/>
          <p:cNvSpPr>
            <a:spLocks noChangeShapeType="1"/>
          </p:cNvSpPr>
          <p:nvPr/>
        </p:nvSpPr>
        <p:spPr bwMode="auto">
          <a:xfrm>
            <a:off x="3589338" y="1765300"/>
            <a:ext cx="554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Text Box 505"/>
          <p:cNvSpPr txBox="1">
            <a:spLocks noChangeArrowheads="1"/>
          </p:cNvSpPr>
          <p:nvPr/>
        </p:nvSpPr>
        <p:spPr bwMode="auto">
          <a:xfrm>
            <a:off x="7027863" y="1597025"/>
            <a:ext cx="2117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PERSONAS REFERIDAS</a:t>
            </a:r>
            <a:endParaRPr lang="es-ES_tradnl" altLang="es-MX"/>
          </a:p>
        </p:txBody>
      </p:sp>
      <p:sp>
        <p:nvSpPr>
          <p:cNvPr id="3136" name="Line 506"/>
          <p:cNvSpPr>
            <a:spLocks noChangeShapeType="1"/>
          </p:cNvSpPr>
          <p:nvPr/>
        </p:nvSpPr>
        <p:spPr bwMode="auto">
          <a:xfrm>
            <a:off x="7451725" y="17748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507"/>
          <p:cNvSpPr>
            <a:spLocks noChangeShapeType="1"/>
          </p:cNvSpPr>
          <p:nvPr/>
        </p:nvSpPr>
        <p:spPr bwMode="auto">
          <a:xfrm>
            <a:off x="7867650" y="1766888"/>
            <a:ext cx="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508"/>
          <p:cNvSpPr>
            <a:spLocks noChangeShapeType="1"/>
          </p:cNvSpPr>
          <p:nvPr/>
        </p:nvSpPr>
        <p:spPr bwMode="auto">
          <a:xfrm>
            <a:off x="8293100" y="1766888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509"/>
          <p:cNvSpPr>
            <a:spLocks noChangeShapeType="1"/>
          </p:cNvSpPr>
          <p:nvPr/>
        </p:nvSpPr>
        <p:spPr bwMode="auto">
          <a:xfrm>
            <a:off x="8718550" y="1766888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Text Box 510"/>
          <p:cNvSpPr txBox="1">
            <a:spLocks noChangeArrowheads="1"/>
          </p:cNvSpPr>
          <p:nvPr/>
        </p:nvSpPr>
        <p:spPr bwMode="auto">
          <a:xfrm>
            <a:off x="6988175" y="1731963"/>
            <a:ext cx="50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TOSE-</a:t>
            </a:r>
          </a:p>
          <a:p>
            <a:pPr algn="ctr"/>
            <a:r>
              <a:rPr lang="es-ES_tradnl" altLang="es-MX" sz="700"/>
              <a:t>DORAS</a:t>
            </a:r>
          </a:p>
          <a:p>
            <a:pPr algn="ctr"/>
            <a:r>
              <a:rPr lang="es-ES_tradnl" altLang="es-MX" sz="700"/>
              <a:t>CRÓNI-</a:t>
            </a:r>
          </a:p>
          <a:p>
            <a:pPr algn="ctr"/>
            <a:r>
              <a:rPr lang="es-ES_tradnl" altLang="es-MX" sz="700"/>
              <a:t>CAS</a:t>
            </a:r>
          </a:p>
        </p:txBody>
      </p:sp>
      <p:sp>
        <p:nvSpPr>
          <p:cNvPr id="3141" name="Text Box 511"/>
          <p:cNvSpPr txBox="1">
            <a:spLocks noChangeArrowheads="1"/>
          </p:cNvSpPr>
          <p:nvPr/>
        </p:nvSpPr>
        <p:spPr bwMode="auto">
          <a:xfrm>
            <a:off x="7388225" y="1827213"/>
            <a:ext cx="53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HIPER-</a:t>
            </a:r>
          </a:p>
          <a:p>
            <a:pPr algn="ctr"/>
            <a:r>
              <a:rPr lang="es-ES_tradnl" altLang="es-MX" sz="700"/>
              <a:t>TENSAS</a:t>
            </a:r>
            <a:endParaRPr lang="es-ES_tradnl" altLang="es-MX"/>
          </a:p>
        </p:txBody>
      </p:sp>
      <p:sp>
        <p:nvSpPr>
          <p:cNvPr id="3142" name="Text Box 514"/>
          <p:cNvSpPr txBox="1">
            <a:spLocks noChangeArrowheads="1"/>
          </p:cNvSpPr>
          <p:nvPr/>
        </p:nvSpPr>
        <p:spPr bwMode="auto">
          <a:xfrm>
            <a:off x="8718550" y="18859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3143" name="Line 516"/>
          <p:cNvSpPr>
            <a:spLocks noChangeShapeType="1"/>
          </p:cNvSpPr>
          <p:nvPr/>
        </p:nvSpPr>
        <p:spPr bwMode="auto">
          <a:xfrm>
            <a:off x="1482725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96"/>
          <p:cNvSpPr>
            <a:spLocks noChangeShapeType="1"/>
          </p:cNvSpPr>
          <p:nvPr/>
        </p:nvSpPr>
        <p:spPr bwMode="auto">
          <a:xfrm>
            <a:off x="1482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97"/>
          <p:cNvSpPr>
            <a:spLocks noChangeShapeType="1"/>
          </p:cNvSpPr>
          <p:nvPr/>
        </p:nvSpPr>
        <p:spPr bwMode="auto">
          <a:xfrm>
            <a:off x="19018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98"/>
          <p:cNvSpPr>
            <a:spLocks noChangeShapeType="1"/>
          </p:cNvSpPr>
          <p:nvPr/>
        </p:nvSpPr>
        <p:spPr bwMode="auto">
          <a:xfrm>
            <a:off x="231457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99"/>
          <p:cNvSpPr>
            <a:spLocks noChangeShapeType="1"/>
          </p:cNvSpPr>
          <p:nvPr/>
        </p:nvSpPr>
        <p:spPr bwMode="auto">
          <a:xfrm>
            <a:off x="27289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400"/>
          <p:cNvSpPr>
            <a:spLocks noChangeShapeType="1"/>
          </p:cNvSpPr>
          <p:nvPr/>
        </p:nvSpPr>
        <p:spPr bwMode="auto">
          <a:xfrm>
            <a:off x="40020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401"/>
          <p:cNvSpPr>
            <a:spLocks noChangeShapeType="1"/>
          </p:cNvSpPr>
          <p:nvPr/>
        </p:nvSpPr>
        <p:spPr bwMode="auto">
          <a:xfrm>
            <a:off x="31511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402"/>
          <p:cNvSpPr>
            <a:spLocks noChangeShapeType="1"/>
          </p:cNvSpPr>
          <p:nvPr/>
        </p:nvSpPr>
        <p:spPr bwMode="auto">
          <a:xfrm>
            <a:off x="35814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403"/>
          <p:cNvSpPr>
            <a:spLocks noChangeShapeType="1"/>
          </p:cNvSpPr>
          <p:nvPr/>
        </p:nvSpPr>
        <p:spPr bwMode="auto">
          <a:xfrm>
            <a:off x="44624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404"/>
          <p:cNvSpPr>
            <a:spLocks noChangeShapeType="1"/>
          </p:cNvSpPr>
          <p:nvPr/>
        </p:nvSpPr>
        <p:spPr bwMode="auto">
          <a:xfrm>
            <a:off x="53165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405"/>
          <p:cNvSpPr>
            <a:spLocks noChangeShapeType="1"/>
          </p:cNvSpPr>
          <p:nvPr/>
        </p:nvSpPr>
        <p:spPr bwMode="auto">
          <a:xfrm>
            <a:off x="57245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406"/>
          <p:cNvSpPr>
            <a:spLocks noChangeShapeType="1"/>
          </p:cNvSpPr>
          <p:nvPr/>
        </p:nvSpPr>
        <p:spPr bwMode="auto">
          <a:xfrm>
            <a:off x="61547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407"/>
          <p:cNvSpPr>
            <a:spLocks noChangeShapeType="1"/>
          </p:cNvSpPr>
          <p:nvPr/>
        </p:nvSpPr>
        <p:spPr bwMode="auto">
          <a:xfrm>
            <a:off x="65770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408"/>
          <p:cNvSpPr>
            <a:spLocks noChangeShapeType="1"/>
          </p:cNvSpPr>
          <p:nvPr/>
        </p:nvSpPr>
        <p:spPr bwMode="auto">
          <a:xfrm>
            <a:off x="82931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409"/>
          <p:cNvSpPr>
            <a:spLocks noChangeShapeType="1"/>
          </p:cNvSpPr>
          <p:nvPr/>
        </p:nvSpPr>
        <p:spPr bwMode="auto">
          <a:xfrm>
            <a:off x="70151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410"/>
          <p:cNvSpPr>
            <a:spLocks noChangeShapeType="1"/>
          </p:cNvSpPr>
          <p:nvPr/>
        </p:nvSpPr>
        <p:spPr bwMode="auto">
          <a:xfrm>
            <a:off x="7451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411"/>
          <p:cNvSpPr>
            <a:spLocks noChangeShapeType="1"/>
          </p:cNvSpPr>
          <p:nvPr/>
        </p:nvSpPr>
        <p:spPr bwMode="auto">
          <a:xfrm>
            <a:off x="87185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521"/>
          <p:cNvSpPr>
            <a:spLocks noChangeShapeType="1"/>
          </p:cNvSpPr>
          <p:nvPr/>
        </p:nvSpPr>
        <p:spPr bwMode="auto">
          <a:xfrm>
            <a:off x="48831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522"/>
          <p:cNvSpPr>
            <a:spLocks noChangeShapeType="1"/>
          </p:cNvSpPr>
          <p:nvPr/>
        </p:nvSpPr>
        <p:spPr bwMode="auto">
          <a:xfrm>
            <a:off x="78676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525"/>
          <p:cNvSpPr>
            <a:spLocks noChangeShapeType="1"/>
          </p:cNvSpPr>
          <p:nvPr/>
        </p:nvSpPr>
        <p:spPr bwMode="auto">
          <a:xfrm>
            <a:off x="1482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526"/>
          <p:cNvSpPr>
            <a:spLocks noChangeShapeType="1"/>
          </p:cNvSpPr>
          <p:nvPr/>
        </p:nvSpPr>
        <p:spPr bwMode="auto">
          <a:xfrm>
            <a:off x="19018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527"/>
          <p:cNvSpPr>
            <a:spLocks noChangeShapeType="1"/>
          </p:cNvSpPr>
          <p:nvPr/>
        </p:nvSpPr>
        <p:spPr bwMode="auto">
          <a:xfrm>
            <a:off x="275748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528"/>
          <p:cNvSpPr>
            <a:spLocks noChangeShapeType="1"/>
          </p:cNvSpPr>
          <p:nvPr/>
        </p:nvSpPr>
        <p:spPr bwMode="auto">
          <a:xfrm>
            <a:off x="318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Line 529"/>
          <p:cNvSpPr>
            <a:spLocks noChangeShapeType="1"/>
          </p:cNvSpPr>
          <p:nvPr/>
        </p:nvSpPr>
        <p:spPr bwMode="auto">
          <a:xfrm>
            <a:off x="44624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7" name="Line 530"/>
          <p:cNvSpPr>
            <a:spLocks noChangeShapeType="1"/>
          </p:cNvSpPr>
          <p:nvPr/>
        </p:nvSpPr>
        <p:spPr bwMode="auto">
          <a:xfrm>
            <a:off x="36004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8" name="Line 531"/>
          <p:cNvSpPr>
            <a:spLocks noChangeShapeType="1"/>
          </p:cNvSpPr>
          <p:nvPr/>
        </p:nvSpPr>
        <p:spPr bwMode="auto">
          <a:xfrm>
            <a:off x="40211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9" name="Line 532"/>
          <p:cNvSpPr>
            <a:spLocks noChangeShapeType="1"/>
          </p:cNvSpPr>
          <p:nvPr/>
        </p:nvSpPr>
        <p:spPr bwMode="auto">
          <a:xfrm>
            <a:off x="48831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533"/>
          <p:cNvSpPr>
            <a:spLocks noChangeShapeType="1"/>
          </p:cNvSpPr>
          <p:nvPr/>
        </p:nvSpPr>
        <p:spPr bwMode="auto">
          <a:xfrm>
            <a:off x="53165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Line 534"/>
          <p:cNvSpPr>
            <a:spLocks noChangeShapeType="1"/>
          </p:cNvSpPr>
          <p:nvPr/>
        </p:nvSpPr>
        <p:spPr bwMode="auto">
          <a:xfrm>
            <a:off x="572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2" name="Line 535"/>
          <p:cNvSpPr>
            <a:spLocks noChangeShapeType="1"/>
          </p:cNvSpPr>
          <p:nvPr/>
        </p:nvSpPr>
        <p:spPr bwMode="auto">
          <a:xfrm>
            <a:off x="61547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536"/>
          <p:cNvSpPr>
            <a:spLocks noChangeShapeType="1"/>
          </p:cNvSpPr>
          <p:nvPr/>
        </p:nvSpPr>
        <p:spPr bwMode="auto">
          <a:xfrm>
            <a:off x="657701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537"/>
          <p:cNvSpPr>
            <a:spLocks noChangeShapeType="1"/>
          </p:cNvSpPr>
          <p:nvPr/>
        </p:nvSpPr>
        <p:spPr bwMode="auto">
          <a:xfrm>
            <a:off x="829310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538"/>
          <p:cNvSpPr>
            <a:spLocks noChangeShapeType="1"/>
          </p:cNvSpPr>
          <p:nvPr/>
        </p:nvSpPr>
        <p:spPr bwMode="auto">
          <a:xfrm>
            <a:off x="70151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6" name="Line 539"/>
          <p:cNvSpPr>
            <a:spLocks noChangeShapeType="1"/>
          </p:cNvSpPr>
          <p:nvPr/>
        </p:nvSpPr>
        <p:spPr bwMode="auto">
          <a:xfrm>
            <a:off x="7451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7" name="Line 540"/>
          <p:cNvSpPr>
            <a:spLocks noChangeShapeType="1"/>
          </p:cNvSpPr>
          <p:nvPr/>
        </p:nvSpPr>
        <p:spPr bwMode="auto">
          <a:xfrm>
            <a:off x="87185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8" name="Line 542"/>
          <p:cNvSpPr>
            <a:spLocks noChangeShapeType="1"/>
          </p:cNvSpPr>
          <p:nvPr/>
        </p:nvSpPr>
        <p:spPr bwMode="auto">
          <a:xfrm>
            <a:off x="23336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9" name="Line 544"/>
          <p:cNvSpPr>
            <a:spLocks noChangeShapeType="1"/>
          </p:cNvSpPr>
          <p:nvPr/>
        </p:nvSpPr>
        <p:spPr bwMode="auto">
          <a:xfrm>
            <a:off x="78676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6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099" name="Rectangle 19"/>
          <p:cNvSpPr>
            <a:spLocks noChangeArrowheads="1"/>
          </p:cNvSpPr>
          <p:nvPr/>
        </p:nvSpPr>
        <p:spPr bwMode="auto">
          <a:xfrm>
            <a:off x="858838" y="412750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</a:t>
            </a:r>
            <a:endParaRPr lang="es-ES" altLang="es-MX" sz="900" b="1"/>
          </a:p>
        </p:txBody>
      </p:sp>
      <p:grpSp>
        <p:nvGrpSpPr>
          <p:cNvPr id="4100" name="1 Grupo"/>
          <p:cNvGrpSpPr>
            <a:grpSpLocks/>
          </p:cNvGrpSpPr>
          <p:nvPr/>
        </p:nvGrpSpPr>
        <p:grpSpPr bwMode="auto">
          <a:xfrm>
            <a:off x="0" y="1660525"/>
            <a:ext cx="9144000" cy="2774950"/>
            <a:chOff x="0" y="1660525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4575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97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2129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1097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8256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9415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70575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605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65746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7096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2651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5492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306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354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1" name="Group 132"/>
          <p:cNvGrpSpPr>
            <a:grpSpLocks/>
          </p:cNvGrpSpPr>
          <p:nvPr/>
        </p:nvGrpSpPr>
        <p:grpSpPr bwMode="auto">
          <a:xfrm>
            <a:off x="161925" y="4875213"/>
            <a:ext cx="8969375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20240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70"/>
          <p:cNvSpPr>
            <a:spLocks noChangeShapeType="1"/>
          </p:cNvSpPr>
          <p:nvPr/>
        </p:nvSpPr>
        <p:spPr bwMode="auto">
          <a:xfrm>
            <a:off x="266541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2"/>
          <p:cNvSpPr>
            <a:spLocks noChangeShapeType="1"/>
          </p:cNvSpPr>
          <p:nvPr/>
        </p:nvSpPr>
        <p:spPr bwMode="auto">
          <a:xfrm>
            <a:off x="331152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3"/>
          <p:cNvSpPr>
            <a:spLocks noChangeShapeType="1"/>
          </p:cNvSpPr>
          <p:nvPr/>
        </p:nvSpPr>
        <p:spPr bwMode="auto">
          <a:xfrm>
            <a:off x="3967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5"/>
          <p:cNvSpPr>
            <a:spLocks noChangeShapeType="1"/>
          </p:cNvSpPr>
          <p:nvPr/>
        </p:nvSpPr>
        <p:spPr bwMode="auto">
          <a:xfrm>
            <a:off x="4602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6"/>
          <p:cNvSpPr>
            <a:spLocks noChangeShapeType="1"/>
          </p:cNvSpPr>
          <p:nvPr/>
        </p:nvSpPr>
        <p:spPr bwMode="auto">
          <a:xfrm>
            <a:off x="524510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78"/>
          <p:cNvSpPr>
            <a:spLocks noChangeShapeType="1"/>
          </p:cNvSpPr>
          <p:nvPr/>
        </p:nvSpPr>
        <p:spPr bwMode="auto">
          <a:xfrm>
            <a:off x="59070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79"/>
          <p:cNvSpPr>
            <a:spLocks noChangeShapeType="1"/>
          </p:cNvSpPr>
          <p:nvPr/>
        </p:nvSpPr>
        <p:spPr bwMode="auto">
          <a:xfrm>
            <a:off x="65547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2"/>
          <p:cNvSpPr>
            <a:spLocks noChangeShapeType="1"/>
          </p:cNvSpPr>
          <p:nvPr/>
        </p:nvSpPr>
        <p:spPr bwMode="auto">
          <a:xfrm>
            <a:off x="719137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4"/>
          <p:cNvSpPr>
            <a:spLocks noChangeShapeType="1"/>
          </p:cNvSpPr>
          <p:nvPr/>
        </p:nvSpPr>
        <p:spPr bwMode="auto">
          <a:xfrm>
            <a:off x="784383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85"/>
          <p:cNvSpPr>
            <a:spLocks noChangeShapeType="1"/>
          </p:cNvSpPr>
          <p:nvPr/>
        </p:nvSpPr>
        <p:spPr bwMode="auto">
          <a:xfrm>
            <a:off x="848995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Text Box 208"/>
          <p:cNvSpPr txBox="1">
            <a:spLocks noChangeArrowheads="1"/>
          </p:cNvSpPr>
          <p:nvPr/>
        </p:nvSpPr>
        <p:spPr bwMode="auto">
          <a:xfrm>
            <a:off x="1295400" y="625475"/>
            <a:ext cx="18589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6" name="Text Box 248"/>
          <p:cNvSpPr txBox="1">
            <a:spLocks noChangeArrowheads="1"/>
          </p:cNvSpPr>
          <p:nvPr/>
        </p:nvSpPr>
        <p:spPr bwMode="auto">
          <a:xfrm>
            <a:off x="17463" y="452278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17" name="Text Box 249"/>
          <p:cNvSpPr txBox="1">
            <a:spLocks noChangeArrowheads="1"/>
          </p:cNvSpPr>
          <p:nvPr/>
        </p:nvSpPr>
        <p:spPr bwMode="auto">
          <a:xfrm>
            <a:off x="0" y="4229100"/>
            <a:ext cx="137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4118" name="Line 258"/>
          <p:cNvSpPr>
            <a:spLocks noChangeShapeType="1"/>
          </p:cNvSpPr>
          <p:nvPr/>
        </p:nvSpPr>
        <p:spPr bwMode="auto">
          <a:xfrm>
            <a:off x="20240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Line 259"/>
          <p:cNvSpPr>
            <a:spLocks noChangeShapeType="1"/>
          </p:cNvSpPr>
          <p:nvPr/>
        </p:nvSpPr>
        <p:spPr bwMode="auto">
          <a:xfrm>
            <a:off x="266541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260"/>
          <p:cNvSpPr>
            <a:spLocks noChangeShapeType="1"/>
          </p:cNvSpPr>
          <p:nvPr/>
        </p:nvSpPr>
        <p:spPr bwMode="auto">
          <a:xfrm>
            <a:off x="3311525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261"/>
          <p:cNvSpPr>
            <a:spLocks noChangeShapeType="1"/>
          </p:cNvSpPr>
          <p:nvPr/>
        </p:nvSpPr>
        <p:spPr bwMode="auto">
          <a:xfrm>
            <a:off x="3967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262"/>
          <p:cNvSpPr>
            <a:spLocks noChangeShapeType="1"/>
          </p:cNvSpPr>
          <p:nvPr/>
        </p:nvSpPr>
        <p:spPr bwMode="auto">
          <a:xfrm>
            <a:off x="4602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263"/>
          <p:cNvSpPr>
            <a:spLocks noChangeShapeType="1"/>
          </p:cNvSpPr>
          <p:nvPr/>
        </p:nvSpPr>
        <p:spPr bwMode="auto">
          <a:xfrm>
            <a:off x="524510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264"/>
          <p:cNvSpPr>
            <a:spLocks noChangeShapeType="1"/>
          </p:cNvSpPr>
          <p:nvPr/>
        </p:nvSpPr>
        <p:spPr bwMode="auto">
          <a:xfrm>
            <a:off x="59070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265"/>
          <p:cNvSpPr>
            <a:spLocks noChangeShapeType="1"/>
          </p:cNvSpPr>
          <p:nvPr/>
        </p:nvSpPr>
        <p:spPr bwMode="auto">
          <a:xfrm>
            <a:off x="65547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267"/>
          <p:cNvSpPr>
            <a:spLocks noChangeShapeType="1"/>
          </p:cNvSpPr>
          <p:nvPr/>
        </p:nvSpPr>
        <p:spPr bwMode="auto">
          <a:xfrm>
            <a:off x="71929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268"/>
          <p:cNvSpPr>
            <a:spLocks noChangeShapeType="1"/>
          </p:cNvSpPr>
          <p:nvPr/>
        </p:nvSpPr>
        <p:spPr bwMode="auto">
          <a:xfrm>
            <a:off x="784383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69"/>
          <p:cNvSpPr>
            <a:spLocks noChangeShapeType="1"/>
          </p:cNvSpPr>
          <p:nvPr/>
        </p:nvSpPr>
        <p:spPr bwMode="auto">
          <a:xfrm>
            <a:off x="848995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270"/>
          <p:cNvSpPr>
            <a:spLocks noChangeShapeType="1"/>
          </p:cNvSpPr>
          <p:nvPr/>
        </p:nvSpPr>
        <p:spPr bwMode="auto">
          <a:xfrm>
            <a:off x="1370013" y="16573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0" name="Line 272"/>
          <p:cNvSpPr>
            <a:spLocks noChangeShapeType="1"/>
          </p:cNvSpPr>
          <p:nvPr/>
        </p:nvSpPr>
        <p:spPr bwMode="auto">
          <a:xfrm>
            <a:off x="1370013" y="4222750"/>
            <a:ext cx="0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Text Box 275"/>
          <p:cNvSpPr txBox="1">
            <a:spLocks noChangeArrowheads="1"/>
          </p:cNvSpPr>
          <p:nvPr/>
        </p:nvSpPr>
        <p:spPr bwMode="auto">
          <a:xfrm>
            <a:off x="2030413" y="1101725"/>
            <a:ext cx="5969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32" name="Text Box 276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33" name="Line 277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Text Box 278"/>
          <p:cNvSpPr txBox="1">
            <a:spLocks noChangeArrowheads="1"/>
          </p:cNvSpPr>
          <p:nvPr/>
        </p:nvSpPr>
        <p:spPr bwMode="auto">
          <a:xfrm>
            <a:off x="4030663" y="1079500"/>
            <a:ext cx="1136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/>
              <a:t>ENFERMEDADES</a:t>
            </a:r>
            <a:endParaRPr lang="es-ES_tradnl" altLang="es-MX"/>
          </a:p>
        </p:txBody>
      </p:sp>
      <p:sp>
        <p:nvSpPr>
          <p:cNvPr id="4135" name="Line 279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6" name="Line 280"/>
          <p:cNvSpPr>
            <a:spLocks noChangeShapeType="1"/>
          </p:cNvSpPr>
          <p:nvPr/>
        </p:nvSpPr>
        <p:spPr bwMode="auto">
          <a:xfrm>
            <a:off x="0" y="15811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7" name="Rectangle 281"/>
          <p:cNvSpPr>
            <a:spLocks noChangeArrowheads="1"/>
          </p:cNvSpPr>
          <p:nvPr/>
        </p:nvSpPr>
        <p:spPr bwMode="auto">
          <a:xfrm>
            <a:off x="0" y="1139825"/>
            <a:ext cx="13589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 II. COMUNIDAD</a:t>
            </a:r>
            <a:endParaRPr lang="es-ES" altLang="es-MX" sz="900" b="1"/>
          </a:p>
        </p:txBody>
      </p:sp>
      <p:sp>
        <p:nvSpPr>
          <p:cNvPr id="4138" name="Line 282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8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284"/>
          <p:cNvSpPr>
            <a:spLocks noChangeShapeType="1"/>
          </p:cNvSpPr>
          <p:nvPr/>
        </p:nvSpPr>
        <p:spPr bwMode="auto">
          <a:xfrm>
            <a:off x="5245100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285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286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287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288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Text Box 289"/>
          <p:cNvSpPr txBox="1">
            <a:spLocks noChangeArrowheads="1"/>
          </p:cNvSpPr>
          <p:nvPr/>
        </p:nvSpPr>
        <p:spPr bwMode="auto">
          <a:xfrm>
            <a:off x="1279525" y="1149350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46" name="Text Box 290"/>
          <p:cNvSpPr txBox="1">
            <a:spLocks noChangeArrowheads="1"/>
          </p:cNvSpPr>
          <p:nvPr/>
        </p:nvSpPr>
        <p:spPr bwMode="auto">
          <a:xfrm>
            <a:off x="2662238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47" name="Line 291"/>
          <p:cNvSpPr>
            <a:spLocks noChangeShapeType="1"/>
          </p:cNvSpPr>
          <p:nvPr/>
        </p:nvSpPr>
        <p:spPr bwMode="auto">
          <a:xfrm>
            <a:off x="3967163" y="1073150"/>
            <a:ext cx="0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Text Box 292"/>
          <p:cNvSpPr txBox="1">
            <a:spLocks noChangeArrowheads="1"/>
          </p:cNvSpPr>
          <p:nvPr/>
        </p:nvSpPr>
        <p:spPr bwMode="auto">
          <a:xfrm>
            <a:off x="332422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49" name="Line 293"/>
          <p:cNvSpPr>
            <a:spLocks noChangeShapeType="1"/>
          </p:cNvSpPr>
          <p:nvPr/>
        </p:nvSpPr>
        <p:spPr bwMode="auto">
          <a:xfrm>
            <a:off x="3957638" y="1290638"/>
            <a:ext cx="1290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Text Box 297"/>
          <p:cNvSpPr txBox="1">
            <a:spLocks noChangeArrowheads="1"/>
          </p:cNvSpPr>
          <p:nvPr/>
        </p:nvSpPr>
        <p:spPr bwMode="auto">
          <a:xfrm>
            <a:off x="518318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51" name="Line 294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2" name="Text Box 295"/>
          <p:cNvSpPr txBox="1">
            <a:spLocks noChangeArrowheads="1"/>
          </p:cNvSpPr>
          <p:nvPr/>
        </p:nvSpPr>
        <p:spPr bwMode="auto">
          <a:xfrm>
            <a:off x="3952875" y="1323975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53" name="Line 298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99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Text Box 300"/>
          <p:cNvSpPr txBox="1">
            <a:spLocks noChangeArrowheads="1"/>
          </p:cNvSpPr>
          <p:nvPr/>
        </p:nvSpPr>
        <p:spPr bwMode="auto">
          <a:xfrm>
            <a:off x="5892800" y="1222375"/>
            <a:ext cx="681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56" name="Text Box 301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57" name="Line 302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Text Box 303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59" name="Text Box 304"/>
          <p:cNvSpPr txBox="1">
            <a:spLocks noChangeArrowheads="1"/>
          </p:cNvSpPr>
          <p:nvPr/>
        </p:nvSpPr>
        <p:spPr bwMode="auto">
          <a:xfrm>
            <a:off x="7150100" y="1117600"/>
            <a:ext cx="730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60" name="Text Box 305"/>
          <p:cNvSpPr txBox="1">
            <a:spLocks noChangeArrowheads="1"/>
          </p:cNvSpPr>
          <p:nvPr/>
        </p:nvSpPr>
        <p:spPr bwMode="auto">
          <a:xfrm>
            <a:off x="7777163" y="1065213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61" name="Text Box 306"/>
          <p:cNvSpPr txBox="1">
            <a:spLocks noChangeArrowheads="1"/>
          </p:cNvSpPr>
          <p:nvPr/>
        </p:nvSpPr>
        <p:spPr bwMode="auto">
          <a:xfrm>
            <a:off x="8480425" y="1219200"/>
            <a:ext cx="692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123</Words>
  <Application>Microsoft Office PowerPoint</Application>
  <PresentationFormat>Carta (216 x 279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187</cp:revision>
  <cp:lastPrinted>2015-10-16T16:57:19Z</cp:lastPrinted>
  <dcterms:created xsi:type="dcterms:W3CDTF">1999-03-16T19:31:02Z</dcterms:created>
  <dcterms:modified xsi:type="dcterms:W3CDTF">2015-10-16T23:19:05Z</dcterms:modified>
</cp:coreProperties>
</file>